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2.gif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B35A1-F1A2-1F37-56B4-1591F687C5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003922-1A54-A458-DEBC-ED9E42A01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67EF5-F426-2E04-ABAC-D04375F90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E7276-DD29-3FC0-35FE-89AD4E8D1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5A8FC-EC73-AEA7-7884-C51A40A2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25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A752C-D602-0267-582D-B23421A5F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D45A5-CE59-52F5-C9AF-C4EEA22D8A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AE2ECC-187A-E21B-2512-47E48FD3D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60BBF-50C2-2F2E-2B96-9C296426F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46771-B555-C5A8-F07F-0616F950B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63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0E61C7-88E9-547A-4014-EA58E952B4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E241A9-FAE6-28FB-6F97-9F99234B4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2059A-5E40-49F6-E167-09DDF6A68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20C70-BF27-FB3E-CBD4-07ECFC640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B1CC08-067D-490D-813A-F5E9B2EA4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17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210D2-D57D-C8D9-6628-701A6F7A1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21B55-3B04-2933-8E45-95B978B5F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A384E-0360-9A05-5A44-4BC88CAE6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1A95C-2BE4-DE6F-F2CC-B8AD2A643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5F948-31C9-D03E-99BD-E3A53664E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29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9D890-09FC-3AA2-2B62-9BC9BC342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1FC7A-77F5-D920-56F7-78B03717D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ED84F-BDA8-09B9-D02B-F39066500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0E0B1-B995-DDF1-7B03-BF22FD8EA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5F6D4-B210-4294-20E7-480291F4A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06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36FCD-91A3-4C3D-1B94-20534AE8F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87407-AC22-B74A-656B-D3A46B1D3F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0FBE5C-321D-C052-A61D-7B97AD10A6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F5ECE2-0061-5975-181A-A2E041A36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A66F2D-3572-6DA4-AEE8-8EA945C10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5DAE7-21FF-6E45-F5D4-844621952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36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D1A13-92E4-7492-2AB3-4A6F27BB9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1E217-CA7E-9821-BCD3-242626262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2F7627-C31E-2B89-40AE-10B6B412C1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D239DD-215F-426A-C345-3365C9B3E1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3D43CD-103A-A5BB-3AB2-BA7FEF98D1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8EA342-0375-5F01-737D-65A3CCA89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5BD353-373E-02D3-D9C4-3DB3EDFA0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83F598-6DE8-3486-024F-B96F63A4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023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A1ACC-D10C-B4B2-D1B3-0BFDD002B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03F5EA-C0F1-7E7E-6280-2B49F6240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432EF7-DF09-F622-84C4-EA760CA44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8B55FF-FEB0-EC3B-6266-D73602142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44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DB4998-2188-ACE4-F30D-921915535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AEB98E-F0D5-A506-0917-81F08A7C1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E1012D-50A5-6F0F-6A78-E5DC46B03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966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20277-6EBA-B88C-760F-4FB4010B9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DDF0E-0641-B146-46F7-06A53EC80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C046B-4CC8-3FA3-B793-09EF5548D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F137D9-5313-6867-9B54-3C6BEBF66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2A6CE-46A0-484A-A8DE-829E813C0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D0B0B1-E889-D310-1DB6-CE8A18076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80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DF720-9032-B80E-6EBB-48682126D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F40EA3-D106-FAB4-E7F4-E4472B531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8A35B1-C99A-9D5F-7DC7-BBAF997B3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B7B9D-8ED9-F190-B55B-A5215FBCB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48348B-0571-561F-797B-D809E29BB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92E19-E06C-1E82-696B-EDFC9615B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962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7580CF-0E5E-C9F7-3915-97419891A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DA58F-A49F-C5EA-D3E2-2CF1497E4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79FB8-1EA6-9D9C-C822-F665543D36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80C1-D435-4BD1-8AAA-0B75F1353DDC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2FF73-97A0-030F-F319-C22692C3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9D6A7-7BF7-2C3F-D27E-7A2A296E2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CE761-4A8D-4B7D-806B-E1146A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951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0F1238-521C-1EDA-1E03-FAD39FAA7C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Chaotic Oscillators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428F2E-7C93-3FD7-4153-BE54517E1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+mj-lt"/>
              </a:rPr>
              <a:t>By: Bodhi Broderick and </a:t>
            </a:r>
            <a:r>
              <a:rPr lang="en-US" b="1" dirty="0"/>
              <a:t>Nicholas Proctor</a:t>
            </a:r>
          </a:p>
        </p:txBody>
      </p:sp>
      <p:sp>
        <p:nvSpPr>
          <p:cNvPr id="104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yellow and black image of a butterfly&#10;&#10;Description automatically generated">
            <a:extLst>
              <a:ext uri="{FF2B5EF4-FFF2-40B4-BE49-F238E27FC236}">
                <a16:creationId xmlns:a16="http://schemas.microsoft.com/office/drawing/2014/main" id="{8E14F0A0-D142-7E55-69FB-6629F01D84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9970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AAAE94E3-A7DB-4868-B1E3-E49703488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DA720-5464-E9B0-CCD1-228AB3CF3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/>
              <a:t>Chaos Theory</a:t>
            </a:r>
          </a:p>
        </p:txBody>
      </p:sp>
      <p:grpSp>
        <p:nvGrpSpPr>
          <p:cNvPr id="2059" name="Group 2058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2060" name="Rectangle 2059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1" name="Rectangle 2060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5B905-B705-AC53-7135-64C5599477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0719" y="2457239"/>
            <a:ext cx="5278066" cy="385285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“Predictable” Deterministic Systems that are:</a:t>
            </a:r>
          </a:p>
          <a:p>
            <a:r>
              <a:rPr lang="en-US" sz="2000" dirty="0"/>
              <a:t>Sensitive to initial conditions</a:t>
            </a:r>
          </a:p>
          <a:p>
            <a:r>
              <a:rPr lang="en-US" sz="2000" dirty="0"/>
              <a:t>Topologically transitive</a:t>
            </a:r>
          </a:p>
          <a:p>
            <a:pPr lvl="1"/>
            <a:r>
              <a:rPr lang="en-US" sz="1600" dirty="0"/>
              <a:t>Shifts between &gt;1 end conditions</a:t>
            </a:r>
          </a:p>
          <a:p>
            <a:r>
              <a:rPr lang="en-US" sz="2000" dirty="0"/>
              <a:t>w/ dense periodic orbits</a:t>
            </a:r>
          </a:p>
        </p:txBody>
      </p:sp>
      <p:sp>
        <p:nvSpPr>
          <p:cNvPr id="2065" name="Rectangle 2064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7" name="Rectangle 2066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9" name="Rectangle 2068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haos and the Double Pendulum A chaotic system is... - Fouriest Series">
            <a:extLst>
              <a:ext uri="{FF2B5EF4-FFF2-40B4-BE49-F238E27FC236}">
                <a16:creationId xmlns:a16="http://schemas.microsoft.com/office/drawing/2014/main" id="{F1DA0B54-8760-7C65-20E3-CABE8C9A7E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403"/>
          <a:stretch/>
        </p:blipFill>
        <p:spPr bwMode="auto">
          <a:xfrm>
            <a:off x="7518791" y="558424"/>
            <a:ext cx="3507279" cy="251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Chaos and the Double Pendulum A chaotic system is... - Fouriest Series">
            <a:extLst>
              <a:ext uri="{FF2B5EF4-FFF2-40B4-BE49-F238E27FC236}">
                <a16:creationId xmlns:a16="http://schemas.microsoft.com/office/drawing/2014/main" id="{DAA120D7-000A-E665-C0A1-F93A08D504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03"/>
          <a:stretch/>
        </p:blipFill>
        <p:spPr bwMode="auto">
          <a:xfrm>
            <a:off x="7518791" y="3707894"/>
            <a:ext cx="3507280" cy="251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7802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1" name="Rectangle 3080">
            <a:extLst>
              <a:ext uri="{FF2B5EF4-FFF2-40B4-BE49-F238E27FC236}">
                <a16:creationId xmlns:a16="http://schemas.microsoft.com/office/drawing/2014/main" id="{AAAE94E3-A7DB-4868-B1E3-E49703488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6C2160-3A35-8811-83AE-92AE1F415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/>
              <a:t>Mechanical Chaotic Oscillator</a:t>
            </a:r>
          </a:p>
        </p:txBody>
      </p:sp>
      <p:grpSp>
        <p:nvGrpSpPr>
          <p:cNvPr id="3083" name="Group 3082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3084" name="Rectangle 3083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5" name="Rectangle 3084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1A969-942E-C0D1-3514-6BC4AD7F30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0719" y="2330505"/>
            <a:ext cx="5278066" cy="39795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2 sets of coils =&gt; 2 Magnetic Fields</a:t>
            </a:r>
          </a:p>
          <a:p>
            <a:pPr lvl="1"/>
            <a:r>
              <a:rPr lang="en-US" sz="1600" dirty="0"/>
              <a:t>Large orients central magnet </a:t>
            </a:r>
          </a:p>
          <a:p>
            <a:pPr lvl="1"/>
            <a:r>
              <a:rPr lang="en-US" sz="1600" dirty="0"/>
              <a:t>Small toggled to create chaotic oscillation</a:t>
            </a:r>
          </a:p>
          <a:p>
            <a:r>
              <a:rPr lang="en-US" sz="2000" dirty="0"/>
              <a:t>Poincare map</a:t>
            </a:r>
          </a:p>
          <a:p>
            <a:pPr lvl="1"/>
            <a:r>
              <a:rPr lang="en-US" sz="1600" dirty="0"/>
              <a:t>Position vs Angular Velocity</a:t>
            </a:r>
          </a:p>
          <a:p>
            <a:r>
              <a:rPr lang="en-US" sz="2000" dirty="0"/>
              <a:t>Oscillating gravitational force</a:t>
            </a:r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5B91E7F-CE49-8B0C-598C-5655B99632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3" r="19729"/>
          <a:stretch/>
        </p:blipFill>
        <p:spPr bwMode="auto">
          <a:xfrm>
            <a:off x="7697530" y="520703"/>
            <a:ext cx="3149802" cy="259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3" name="Rectangle 3092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Training data in RMP. Left: input of Poincaré map. Right: output of Poincaré map. A total of 400K points are plotted on each figure.">
            <a:extLst>
              <a:ext uri="{FF2B5EF4-FFF2-40B4-BE49-F238E27FC236}">
                <a16:creationId xmlns:a16="http://schemas.microsoft.com/office/drawing/2014/main" id="{CE8EC925-2F0A-B108-E030-8236114F0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2037" y="3707894"/>
            <a:ext cx="3358341" cy="251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8084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98863F-BBC1-B005-8AA4-61D9E21F3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Data Mining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1A288-5C18-BD2C-6221-CDD28BDB7D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Collection</a:t>
            </a:r>
          </a:p>
          <a:p>
            <a:pPr lvl="1"/>
            <a:r>
              <a:rPr lang="en-US" sz="1800" dirty="0"/>
              <a:t>Raspberry Pi (microcontroller)</a:t>
            </a:r>
          </a:p>
          <a:p>
            <a:pPr lvl="1"/>
            <a:r>
              <a:rPr lang="en-US" sz="1800" dirty="0"/>
              <a:t>Aggression++ and stability++</a:t>
            </a:r>
          </a:p>
          <a:p>
            <a:r>
              <a:rPr lang="en-US" sz="2200" dirty="0"/>
              <a:t>Data Visualization</a:t>
            </a:r>
          </a:p>
          <a:p>
            <a:pPr lvl="1"/>
            <a:r>
              <a:rPr lang="en-US" sz="1800" dirty="0"/>
              <a:t>16 Million Data Points</a:t>
            </a:r>
          </a:p>
          <a:p>
            <a:pPr lvl="1"/>
            <a:r>
              <a:rPr lang="en-US" sz="1800" dirty="0"/>
              <a:t>Point Density</a:t>
            </a:r>
          </a:p>
          <a:p>
            <a:r>
              <a:rPr lang="en-US" sz="2200" dirty="0"/>
              <a:t>Trials</a:t>
            </a:r>
          </a:p>
          <a:p>
            <a:pPr lvl="1"/>
            <a:r>
              <a:rPr lang="en-US" sz="1800" dirty="0"/>
              <a:t>Frequency =&gt; Amplitude</a:t>
            </a:r>
          </a:p>
          <a:p>
            <a:pPr lvl="2"/>
            <a:r>
              <a:rPr lang="en-US" sz="1400" dirty="0"/>
              <a:t>Visualization over many trials</a:t>
            </a:r>
          </a:p>
        </p:txBody>
      </p:sp>
      <p:pic>
        <p:nvPicPr>
          <p:cNvPr id="5" name="Picture 4" descr="Training data in RMP. Left: input of Poincaré map. Right: output of Poincaré map. A total of 400K points are plotted on each figure.">
            <a:extLst>
              <a:ext uri="{FF2B5EF4-FFF2-40B4-BE49-F238E27FC236}">
                <a16:creationId xmlns:a16="http://schemas.microsoft.com/office/drawing/2014/main" id="{20283005-9BA2-3F50-586E-33F522A402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59" t="9612" r="4602" b="10156"/>
          <a:stretch/>
        </p:blipFill>
        <p:spPr bwMode="auto">
          <a:xfrm>
            <a:off x="5725413" y="545585"/>
            <a:ext cx="6050879" cy="4246666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905C15-996A-0EED-ECA2-8EF9414B0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2035" y="4722687"/>
            <a:ext cx="3815347" cy="15897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CABB32-16FF-6BF4-76D8-97A012AA8A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476" y="4900990"/>
            <a:ext cx="1279480" cy="123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418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1" name="Rectangle 4110">
            <a:extLst>
              <a:ext uri="{FF2B5EF4-FFF2-40B4-BE49-F238E27FC236}">
                <a16:creationId xmlns:a16="http://schemas.microsoft.com/office/drawing/2014/main" id="{0EFD753D-6A49-46DD-9E82-AA6E2C62B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13" name="Rectangle 4112">
            <a:extLst>
              <a:ext uri="{FF2B5EF4-FFF2-40B4-BE49-F238E27FC236}">
                <a16:creationId xmlns:a16="http://schemas.microsoft.com/office/drawing/2014/main" id="{138A5824-1F4A-4EE7-BC13-5BB48FC080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044" y="321732"/>
            <a:ext cx="4568741" cy="6192603"/>
          </a:xfrm>
          <a:prstGeom prst="rect">
            <a:avLst/>
          </a:prstGeom>
          <a:solidFill>
            <a:srgbClr val="3336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1BD08-FAC4-DFD9-5550-7505E2AAC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257" y="728244"/>
            <a:ext cx="3608896" cy="7649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Double Pendulum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AF285-865F-EEAD-5174-AFF4E2D9E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9223" y="1493194"/>
            <a:ext cx="3607930" cy="39929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Joint Issues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Adhesive =&gt; epoxy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3D Printing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Milling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Chaotic =&gt; Energy Loss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Friction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Drag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CFD : </a:t>
            </a:r>
            <a:r>
              <a:rPr lang="en-US" sz="2000" dirty="0" err="1">
                <a:solidFill>
                  <a:srgbClr val="FFFFFF"/>
                </a:solidFill>
              </a:rPr>
              <a:t>simpleFoam</a:t>
            </a:r>
            <a:endParaRPr lang="en-US" sz="2000" dirty="0">
              <a:solidFill>
                <a:srgbClr val="FFFFFF"/>
              </a:solidFill>
            </a:endParaRPr>
          </a:p>
          <a:p>
            <a:pPr lvl="1"/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8" name="Picture 7" descr="A person holding a pair of tweezers&#10;&#10;Description automatically generated">
            <a:extLst>
              <a:ext uri="{FF2B5EF4-FFF2-40B4-BE49-F238E27FC236}">
                <a16:creationId xmlns:a16="http://schemas.microsoft.com/office/drawing/2014/main" id="{56FF3822-261C-EFDE-D79B-D45FE2B832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3" t="145" r="10870" b="-146"/>
          <a:stretch/>
        </p:blipFill>
        <p:spPr>
          <a:xfrm rot="5400000">
            <a:off x="7864786" y="-8008"/>
            <a:ext cx="4321317" cy="4333110"/>
          </a:xfrm>
          <a:prstGeom prst="rect">
            <a:avLst/>
          </a:prstGeom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E98B6E6E-A9EF-E430-E7B0-27292F30C9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00" r="32" b="2"/>
          <a:stretch/>
        </p:blipFill>
        <p:spPr bwMode="auto">
          <a:xfrm>
            <a:off x="6884598" y="4620985"/>
            <a:ext cx="2888337" cy="100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araView - Open-source, multi-platform data analysis and visualization  application">
            <a:extLst>
              <a:ext uri="{FF2B5EF4-FFF2-40B4-BE49-F238E27FC236}">
                <a16:creationId xmlns:a16="http://schemas.microsoft.com/office/drawing/2014/main" id="{28F1483D-DD14-6077-211E-FBBB63ADD5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46" r="-271"/>
          <a:stretch/>
        </p:blipFill>
        <p:spPr bwMode="auto">
          <a:xfrm>
            <a:off x="9094839" y="5776053"/>
            <a:ext cx="2777117" cy="426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90578000-4291-69E0-3EB6-400265704F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" r="-16570" b="2"/>
          <a:stretch/>
        </p:blipFill>
        <p:spPr bwMode="auto">
          <a:xfrm>
            <a:off x="5115603" y="5625876"/>
            <a:ext cx="3213164" cy="840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5" descr="A close up of a tool&#10;&#10;Description automatically generated">
            <a:extLst>
              <a:ext uri="{FF2B5EF4-FFF2-40B4-BE49-F238E27FC236}">
                <a16:creationId xmlns:a16="http://schemas.microsoft.com/office/drawing/2014/main" id="{3E280768-F02C-8121-EB04-C221CD0AB7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00" t="1121" r="2028" b="-1121"/>
          <a:stretch/>
        </p:blipFill>
        <p:spPr>
          <a:xfrm rot="5400000">
            <a:off x="5580080" y="551966"/>
            <a:ext cx="2860606" cy="3213163"/>
          </a:xfrm>
          <a:prstGeom prst="rect">
            <a:avLst/>
          </a:prstGeom>
        </p:spPr>
      </p:pic>
      <p:pic>
        <p:nvPicPr>
          <p:cNvPr id="4108" name="Picture 12" descr="Aerodynamics of Animals. In Case You Wondered! - Aviation Humor">
            <a:extLst>
              <a:ext uri="{FF2B5EF4-FFF2-40B4-BE49-F238E27FC236}">
                <a16:creationId xmlns:a16="http://schemas.microsoft.com/office/drawing/2014/main" id="{C93833EC-4B36-BC2C-906B-729AD682F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66" y="4453678"/>
            <a:ext cx="3696278" cy="1742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A6AC410-FA43-0E8A-41A5-082D45D8ECBF}"/>
              </a:ext>
            </a:extLst>
          </p:cNvPr>
          <p:cNvCxnSpPr/>
          <p:nvPr/>
        </p:nvCxnSpPr>
        <p:spPr>
          <a:xfrm flipV="1">
            <a:off x="6722185" y="5400166"/>
            <a:ext cx="429649" cy="477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AFF9E9-6DA9-6D6F-E087-26FFD83EA0FE}"/>
              </a:ext>
            </a:extLst>
          </p:cNvPr>
          <p:cNvCxnSpPr>
            <a:cxnSpLocks/>
          </p:cNvCxnSpPr>
          <p:nvPr/>
        </p:nvCxnSpPr>
        <p:spPr>
          <a:xfrm>
            <a:off x="9556955" y="5406861"/>
            <a:ext cx="378393" cy="3539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0662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114</Words>
  <Application>Microsoft Office PowerPoint</Application>
  <PresentationFormat>Widescreen</PresentationFormat>
  <Paragraphs>34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Chaotic Oscillators</vt:lpstr>
      <vt:lpstr>Chaos Theory</vt:lpstr>
      <vt:lpstr>Mechanical Chaotic Oscillator</vt:lpstr>
      <vt:lpstr>Data Mining</vt:lpstr>
      <vt:lpstr>Double Pendulum</vt:lpstr>
    </vt:vector>
  </TitlesOfParts>
  <Company>University of Wisconsin Stout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Chaotic Oscillators</dc:title>
  <dc:creator>Proctor, Nick</dc:creator>
  <cp:lastModifiedBy>Proctor, Nick</cp:lastModifiedBy>
  <cp:revision>1</cp:revision>
  <dcterms:created xsi:type="dcterms:W3CDTF">2024-02-20T03:03:48Z</dcterms:created>
  <dcterms:modified xsi:type="dcterms:W3CDTF">2024-02-20T05:04:28Z</dcterms:modified>
</cp:coreProperties>
</file>

<file path=docProps/thumbnail.jpeg>
</file>